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7" r:id="rId6"/>
    <p:sldId id="270" r:id="rId7"/>
    <p:sldId id="271" r:id="rId8"/>
    <p:sldId id="274" r:id="rId9"/>
    <p:sldId id="272" r:id="rId10"/>
    <p:sldId id="273" r:id="rId11"/>
    <p:sldId id="275" r:id="rId12"/>
    <p:sldId id="288" r:id="rId13"/>
    <p:sldId id="262" r:id="rId14"/>
    <p:sldId id="269" r:id="rId15"/>
    <p:sldId id="289" r:id="rId16"/>
    <p:sldId id="290" r:id="rId17"/>
    <p:sldId id="291" r:id="rId18"/>
    <p:sldId id="276" r:id="rId19"/>
    <p:sldId id="277" r:id="rId20"/>
    <p:sldId id="280" r:id="rId21"/>
    <p:sldId id="278" r:id="rId22"/>
    <p:sldId id="286" r:id="rId23"/>
    <p:sldId id="287" r:id="rId24"/>
    <p:sldId id="281" r:id="rId25"/>
    <p:sldId id="282" r:id="rId26"/>
    <p:sldId id="283" r:id="rId27"/>
    <p:sldId id="285" r:id="rId28"/>
    <p:sldId id="268" r:id="rId29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1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772315F5-C00A-4F74-A446-6910767B96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F1EC20F-9B3F-4347-8963-A70D0CEB4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C31AB-D957-443D-9592-1F302C5543AA}" type="datetime1">
              <a:rPr lang="it-IT" smtClean="0"/>
              <a:t>25/02/2022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E7E1384F-16E5-4DF8-9270-3105C77F9D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AFA8381-2CC0-4EB0-AD4E-B3FA6A9770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BBFE-BAB7-4669-ABC3-2BFBDCDA2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958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A42B1-FD74-4D4F-AEF8-3FB06A054C2E}" type="datetime1">
              <a:rPr lang="it-IT" smtClean="0"/>
              <a:pPr/>
              <a:t>25/02/2022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dirty="0"/>
              <a:t>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EEBE9-900D-4837-A401-6555DADE3EAD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4189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EEBE9-900D-4837-A401-6555DADE3EA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62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EEBE9-900D-4837-A401-6555DADE3EA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56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EEBE9-900D-4837-A401-6555DADE3EA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49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EEBE9-900D-4837-A401-6555DADE3EA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15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EEBE9-900D-4837-A401-6555DADE3EA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94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EEBE9-900D-4837-A401-6555DADE3EAD}" type="slidenum">
              <a:rPr lang="it-IT" noProof="0" smtClean="0"/>
              <a:t>25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0516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FA66D6-22A6-4E65-B6AF-EE3931A70ABF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6" name="Connettore diritto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7" name="Segnaposto immagine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16" name="Segnaposto testo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97B059-D5F1-4822-9CD8-BABB573E364E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295FB3-D0AB-4728-A511-8A5193172182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F297C3-977B-4747-AAF7-D4E506BCAA23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4" name="Casella di testo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5" name="Casella di testo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520052-B67B-4E2F-8C3C-4A2CFBD3CAFA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it-IT" noProof="0"/>
              <a:t>Modificare gli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541E3-133E-45ED-ABD4-F45F499E893A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1" name="Casella di testo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2" name="Casella di testo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it-IT" noProof="0"/>
              <a:t>Modificare gli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FD90C4-3BD8-4E98-836D-08F2C777B48B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92A751-102A-4815-8071-8D8F2882EB68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A5AAE5-6C76-407D-8324-11CE505DE51B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C1062-34A7-41F6-B4A4-6032EB8C248B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DEDF5C-4C29-4008-AEF5-1A261EFB3F92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8526C-9AB2-49CF-B631-7D03ED09EE4D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5FB3D9-BF22-4CF7-870A-94512B88AA82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885E20-9804-4175-A11C-DAB7D39E56AE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E35B3D-C1E8-404C-BC50-379FD6E7A1E5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AE47E9-2FA7-4E0D-8535-B91846EFFE5A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4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7E75BF-0AD6-4DFB-B10A-59EF1C1AF316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Connettore diritto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01EF8645-9342-4A21-8F18-C48AFADC6CB1}" type="datetime1">
              <a:rPr lang="it-IT" noProof="0" smtClean="0"/>
              <a:t>25/02/2022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ttangolo 65">
            <a:extLst>
              <a:ext uri="{FF2B5EF4-FFF2-40B4-BE49-F238E27FC236}">
                <a16:creationId xmlns:a16="http://schemas.microsoft.com/office/drawing/2014/main" xmlns="" id="{C5BDD1EA-D8C1-45AF-9F0A-14A2A137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9017" y="713849"/>
            <a:ext cx="7616295" cy="874977"/>
          </a:xfrm>
        </p:spPr>
        <p:txBody>
          <a:bodyPr rtlCol="0">
            <a:normAutofit/>
          </a:bodyPr>
          <a:lstStyle/>
          <a:p>
            <a:pPr rtl="0"/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tuffo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passato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0" name="Gruppo 69">
            <a:extLst>
              <a:ext uri="{FF2B5EF4-FFF2-40B4-BE49-F238E27FC236}">
                <a16:creationId xmlns:a16="http://schemas.microsoft.com/office/drawing/2014/main" xmlns="" id="{A779F34F-2960-4B81-BA08-445B6F6A0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xmlns="" id="{10A57ACC-416F-4A5D-B7F7-DDA9886A3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diritto 71">
              <a:extLst>
                <a:ext uri="{FF2B5EF4-FFF2-40B4-BE49-F238E27FC236}">
                  <a16:creationId xmlns:a16="http://schemas.microsoft.com/office/drawing/2014/main" xmlns="" id="{26522B4F-50C4-4FCE-8AE2-3789D63ED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xmlns="" id="{2C3978FC-B5D1-42BE-B086-BC2A733D58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xmlns="" id="{ACED99F1-340D-4970-8E66-3B28E92711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xmlns="" id="{50A54E39-63C0-4847-A766-C6B74FEB48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13" y="134673"/>
            <a:ext cx="3930417" cy="6300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5367173" y="2387337"/>
            <a:ext cx="6377152" cy="1295664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Progetto di Plesso </a:t>
            </a:r>
          </a:p>
          <a:p>
            <a:pPr algn="ctr"/>
            <a:r>
              <a:rPr lang="it-IT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«Lettura e scrittura creativa</a:t>
            </a:r>
            <a:r>
              <a:rPr lang="it-IT" sz="28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»</a:t>
            </a:r>
          </a:p>
          <a:p>
            <a:endParaRPr lang="it-IT" sz="2800" b="1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Classe Terza A </a:t>
            </a:r>
          </a:p>
          <a:p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Plesso Via Orbassano</a:t>
            </a:r>
          </a:p>
          <a:p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Anno Scolastico 2021 - 2022</a:t>
            </a:r>
            <a:endParaRPr lang="it-IT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o 22">
            <a:extLst>
              <a:ext uri="{FF2B5EF4-FFF2-40B4-BE49-F238E27FC236}">
                <a16:creationId xmlns:a16="http://schemas.microsoft.com/office/drawing/2014/main" xmlns="" id="{1EEF4727-6B5C-4FA7-968D-912F35A4C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xmlns="" id="{52FE142A-A0FD-4557-92D4-A7A7F27CBF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xmlns="" id="{7F84B8B9-9710-47C6-A3BC-99C562894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xmlns="" id="{693ADAE5-007B-4BBF-8DA6-2EB91A0BE7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xmlns="" id="{F3DB8E36-978B-4F5D-B278-B1F45C5855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xmlns="" id="{37484C8B-8B05-442F-A4F5-4192C7D0C9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5216">
            <a:off x="6688392" y="766738"/>
            <a:ext cx="3779856" cy="5036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29" y="570979"/>
            <a:ext cx="3590775" cy="4784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CasellaDiTesto 1"/>
          <p:cNvSpPr txBox="1"/>
          <p:nvPr/>
        </p:nvSpPr>
        <p:spPr>
          <a:xfrm>
            <a:off x="2361063" y="6172200"/>
            <a:ext cx="797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Abbiamo sperimentato l’arte dell’intreccio delle fibre col telaio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44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7AE45261-7584-4688-A4A3-724AC140F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1" name="Rettangolo con angoli ritagliati in diagonale 21">
            <a:extLst>
              <a:ext uri="{FF2B5EF4-FFF2-40B4-BE49-F238E27FC236}">
                <a16:creationId xmlns:a16="http://schemas.microsoft.com/office/drawing/2014/main" xmlns="" id="{6A3DF0D0-07D5-4FAC-A12C-923E178CCB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20722"/>
            <a:ext cx="12188824" cy="3612950"/>
          </a:xfrm>
          <a:prstGeom prst="snip2DiagRect">
            <a:avLst>
              <a:gd name="adj1" fmla="val 8741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25" y="173122"/>
            <a:ext cx="3055863" cy="4071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404" y="573877"/>
            <a:ext cx="3221058" cy="4292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492" y="1928049"/>
            <a:ext cx="3270309" cy="4357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6035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967" y="1487605"/>
            <a:ext cx="3374812" cy="4496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90" y="491319"/>
            <a:ext cx="3200600" cy="426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955" y="2088360"/>
            <a:ext cx="3444165" cy="4592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sellaDiTesto 6"/>
          <p:cNvSpPr txBox="1"/>
          <p:nvPr/>
        </p:nvSpPr>
        <p:spPr>
          <a:xfrm rot="213886">
            <a:off x="4140616" y="849512"/>
            <a:ext cx="766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Per preparare gli indumenti abbiamo unito i pezzi di tessuto  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156" y="5083191"/>
            <a:ext cx="6617340" cy="699068"/>
          </a:xfrm>
        </p:spPr>
        <p:txBody>
          <a:bodyPr>
            <a:noAutofit/>
          </a:bodyPr>
          <a:lstStyle/>
          <a:p>
            <a:pPr algn="just"/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risultato molto efficace anche stabilire dei ruoli nella divisione del lavoro</a:t>
            </a:r>
            <a:endParaRPr lang="it-I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6371">
            <a:off x="8397121" y="2077662"/>
            <a:ext cx="3095622" cy="4127496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123" y="972057"/>
            <a:ext cx="3887830" cy="291587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6" y="103144"/>
            <a:ext cx="3492457" cy="46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2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050" y="1343762"/>
            <a:ext cx="5083610" cy="38150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066"/>
            <a:ext cx="4186734" cy="558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925" y="1745182"/>
            <a:ext cx="3616122" cy="4821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93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75" y="385762"/>
            <a:ext cx="3750468" cy="50006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488" y="1810940"/>
            <a:ext cx="6119813" cy="458985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117911" y="385761"/>
            <a:ext cx="653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Abbiamo realizzato dei cartelloni per rielaborare il percorso di storia, facendo pitture spettacolari!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1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crush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2" y="214312"/>
            <a:ext cx="6419850" cy="481488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912" y="1450161"/>
            <a:ext cx="3611166" cy="481488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69100" y="5249386"/>
            <a:ext cx="701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bg1"/>
                </a:solidFill>
              </a:rPr>
              <a:t>Come gli uomini preistorici iniziarono a incidere e a dipingere le pareti delle loro grotte…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300037"/>
            <a:ext cx="5829300" cy="437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449" y="2643187"/>
            <a:ext cx="541020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6417450" y="76427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…così </a:t>
            </a:r>
            <a:r>
              <a:rPr lang="it-IT" sz="2000" b="1" dirty="0">
                <a:solidFill>
                  <a:schemeClr val="bg1"/>
                </a:solidFill>
              </a:rPr>
              <a:t>anche noi abbiamo sperimentato la tecnica del </a:t>
            </a:r>
            <a:r>
              <a:rPr lang="it-IT" sz="2000" b="1" dirty="0" smtClean="0">
                <a:solidFill>
                  <a:schemeClr val="bg1"/>
                </a:solidFill>
              </a:rPr>
              <a:t>graffito.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6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64" y="2786042"/>
            <a:ext cx="5062536" cy="3796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662" y="536661"/>
            <a:ext cx="5998349" cy="4498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42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82" y="504966"/>
            <a:ext cx="3684896" cy="491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460" y="960272"/>
            <a:ext cx="4105986" cy="5474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98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xmlns="" id="{62CE031E-EE35-4AA7-9784-805093327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xmlns="" id="{118D62D3-5800-4F4A-95BE-C1A2BB8B2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xmlns="" id="{4C9E4F52-5D94-4242-AC69-EE6A23FAB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xmlns="" id="{322CC7C0-D1D6-4FF0-A60C-1AEB9C873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xmlns="" id="{99B43E48-8275-4871-8745-F5CB75CFDB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xmlns="" id="{E87ED701-F942-4771-8F92-6EFCC2E8E0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ttangolo 9"/>
          <p:cNvSpPr/>
          <p:nvPr/>
        </p:nvSpPr>
        <p:spPr>
          <a:xfrm>
            <a:off x="487624" y="357362"/>
            <a:ext cx="988007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Il progetto di plesso : “Lettura e scrittura creativa”, svolto durante l’anno scolastico, dagli alunni della classe terza A, nel plesso Via Orbassano, si è caratterizzato per la scelta della tematica: “Un tuffo nel passato”. E’ stato un percorso interdisciplinare, di grande interesse, anche, per la modalità di </a:t>
            </a:r>
            <a:r>
              <a:rPr lang="it-IT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insegnamento - </a:t>
            </a:r>
            <a:r>
              <a:rPr lang="it-IT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apprendimento. </a:t>
            </a:r>
          </a:p>
          <a:p>
            <a:pPr algn="just"/>
            <a:r>
              <a:rPr lang="it-IT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Gli alunni si sono avvicinati allo studio del passato sviluppando il gusto della ricerca e il piacere della </a:t>
            </a:r>
            <a:r>
              <a:rPr lang="it-IT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scoperta, </a:t>
            </a:r>
            <a:r>
              <a:rPr lang="it-IT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attraverso una metodologia che ha privilegiato l’esperienza diretta; loro hanno creato strumenti pratici come il telaio, hanno sperimentato la tecnica del graffito, hanno pitturato e sintetizzato informazioni sul loro libro realizzato: “Un tuffo nel passato”. </a:t>
            </a:r>
            <a:endParaRPr lang="it-IT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007" y="1569492"/>
            <a:ext cx="3889611" cy="518614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37" y="450376"/>
            <a:ext cx="3536475" cy="471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56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13" y="269689"/>
            <a:ext cx="5164913" cy="387368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837" y="2206531"/>
            <a:ext cx="5926950" cy="444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0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440" y="153589"/>
            <a:ext cx="5224465" cy="391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25" y="1857376"/>
            <a:ext cx="6200749" cy="4650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43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Content="1"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2" y="1098286"/>
            <a:ext cx="11359938" cy="431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3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wind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metto 3 7"/>
          <p:cNvSpPr/>
          <p:nvPr/>
        </p:nvSpPr>
        <p:spPr>
          <a:xfrm>
            <a:off x="214312" y="152474"/>
            <a:ext cx="7258050" cy="3108936"/>
          </a:xfrm>
          <a:prstGeom prst="wedgeEllipseCallout">
            <a:avLst>
              <a:gd name="adj1" fmla="val 55939"/>
              <a:gd name="adj2" fmla="val 4871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umetto 4 5"/>
          <p:cNvSpPr/>
          <p:nvPr/>
        </p:nvSpPr>
        <p:spPr>
          <a:xfrm>
            <a:off x="0" y="3762282"/>
            <a:ext cx="6972300" cy="2924268"/>
          </a:xfrm>
          <a:prstGeom prst="cloudCallout">
            <a:avLst>
              <a:gd name="adj1" fmla="val 63607"/>
              <a:gd name="adj2" fmla="val -45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135" y="1829128"/>
            <a:ext cx="2729028" cy="459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4"/>
          <p:cNvSpPr/>
          <p:nvPr/>
        </p:nvSpPr>
        <p:spPr>
          <a:xfrm>
            <a:off x="676275" y="438161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/>
              <a:t>A conclusione del Progetto è stato predisposto un momento di autovalutazione degli alunni, attraverso il quale è emerso che gli obiettivi disciplinari e relazionali sono stati raggiunti e che l’esperienza è risultata molto stimolante e motivante.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9" y="1003821"/>
            <a:ext cx="6029325" cy="140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13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flas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ttangolo 87">
            <a:extLst>
              <a:ext uri="{FF2B5EF4-FFF2-40B4-BE49-F238E27FC236}">
                <a16:creationId xmlns:a16="http://schemas.microsoft.com/office/drawing/2014/main" xmlns="" id="{58A973E8-C2D4-4C81-8ADE-C5C021A615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 rtlCol="0">
            <a:normAutofit/>
          </a:bodyPr>
          <a:lstStyle/>
          <a:p>
            <a:pPr rtl="0"/>
            <a:r>
              <a:rPr lang="it-IT"/>
              <a:t>Grazie!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815" y="5686129"/>
            <a:ext cx="6260623" cy="462967"/>
          </a:xfrm>
        </p:spPr>
        <p:txBody>
          <a:bodyPr rtlCol="0">
            <a:normAutofit/>
          </a:bodyPr>
          <a:lstStyle/>
          <a:p>
            <a:pPr rtl="0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Gli alunni della Terza A – Plesso Via Orbassano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90" name="Gruppo 89">
            <a:extLst>
              <a:ext uri="{FF2B5EF4-FFF2-40B4-BE49-F238E27FC236}">
                <a16:creationId xmlns:a16="http://schemas.microsoft.com/office/drawing/2014/main" xmlns="" id="{A08E251A-5371-4E82-A0F3-2CA0C15AB0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1" name="Connettore diritto 90">
              <a:extLst>
                <a:ext uri="{FF2B5EF4-FFF2-40B4-BE49-F238E27FC236}">
                  <a16:creationId xmlns:a16="http://schemas.microsoft.com/office/drawing/2014/main" xmlns="" id="{D31AC21F-237B-4CA8-BC96-29F3607FAB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diritto 91">
              <a:extLst>
                <a:ext uri="{FF2B5EF4-FFF2-40B4-BE49-F238E27FC236}">
                  <a16:creationId xmlns:a16="http://schemas.microsoft.com/office/drawing/2014/main" xmlns="" id="{9959094C-A1B3-4AD4-9AAE-0FCDDD798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diritto 92">
              <a:extLst>
                <a:ext uri="{FF2B5EF4-FFF2-40B4-BE49-F238E27FC236}">
                  <a16:creationId xmlns:a16="http://schemas.microsoft.com/office/drawing/2014/main" xmlns="" id="{D5EC0EFA-8A7F-4299-A623-3EE741461B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diritto 93">
              <a:extLst>
                <a:ext uri="{FF2B5EF4-FFF2-40B4-BE49-F238E27FC236}">
                  <a16:creationId xmlns:a16="http://schemas.microsoft.com/office/drawing/2014/main" xmlns="" id="{965D7216-F9AF-42BE-99AD-1904DEF69C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diritto 94">
              <a:extLst>
                <a:ext uri="{FF2B5EF4-FFF2-40B4-BE49-F238E27FC236}">
                  <a16:creationId xmlns:a16="http://schemas.microsoft.com/office/drawing/2014/main" xmlns="" id="{CDE3349B-AD7F-48C8-9300-D81D694367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ttangolo con angoli ritagliati in diagonale 12">
            <a:extLst>
              <a:ext uri="{FF2B5EF4-FFF2-40B4-BE49-F238E27FC236}">
                <a16:creationId xmlns:a16="http://schemas.microsoft.com/office/drawing/2014/main" xmlns="" id="{E05CABE9-5E7C-4773-BFCD-24B199FA1A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650" y="864822"/>
            <a:ext cx="8539288" cy="34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airplan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7AE45261-7584-4688-A4A3-724AC140F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1" name="Rettangolo con angoli ritagliati in diagonale 21">
            <a:extLst>
              <a:ext uri="{FF2B5EF4-FFF2-40B4-BE49-F238E27FC236}">
                <a16:creationId xmlns:a16="http://schemas.microsoft.com/office/drawing/2014/main" xmlns="" id="{6A3DF0D0-07D5-4FAC-A12C-923E178CCB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20722"/>
            <a:ext cx="12188824" cy="3612950"/>
          </a:xfrm>
          <a:prstGeom prst="snip2DiagRect">
            <a:avLst>
              <a:gd name="adj1" fmla="val 8741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38" y="235788"/>
            <a:ext cx="5495867" cy="412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13" y="2034588"/>
            <a:ext cx="5864225" cy="4398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551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357188"/>
            <a:ext cx="5543549" cy="415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148" y="2227061"/>
            <a:ext cx="5548315" cy="4161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1762816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675" y="1869877"/>
            <a:ext cx="5262563" cy="3946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4" y="314324"/>
            <a:ext cx="5848351" cy="438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84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25027"/>
            <a:ext cx="6100764" cy="4575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888" y="2327075"/>
            <a:ext cx="5662613" cy="4246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1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6" y="178594"/>
            <a:ext cx="5857874" cy="4393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438" y="2125264"/>
            <a:ext cx="5872166" cy="4404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252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12" y="225028"/>
            <a:ext cx="8420101" cy="631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4" y="606330"/>
            <a:ext cx="4132143" cy="5509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614" y="814234"/>
            <a:ext cx="4021663" cy="53588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asellaDiTesto 3"/>
          <p:cNvSpPr txBox="1"/>
          <p:nvPr/>
        </p:nvSpPr>
        <p:spPr>
          <a:xfrm>
            <a:off x="832513" y="6277970"/>
            <a:ext cx="481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..abbiamo costruito un villaggio neolitico!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131558" y="196055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Ci siamo impegnati in attività diverse….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5569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E76448-B9B5-444F-ABF0-3E2949E5B924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Modello Sezione - Studio</Template>
  <TotalTime>0</TotalTime>
  <Words>291</Words>
  <Application>Microsoft Office PowerPoint</Application>
  <PresentationFormat>Widescreen</PresentationFormat>
  <Paragraphs>26</Paragraphs>
  <Slides>25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Arial</vt:lpstr>
      <vt:lpstr>Bookman Old Style</vt:lpstr>
      <vt:lpstr>Calibri</vt:lpstr>
      <vt:lpstr>Century Gothic</vt:lpstr>
      <vt:lpstr>Wingdings 3</vt:lpstr>
      <vt:lpstr>Sezione</vt:lpstr>
      <vt:lpstr>Un tuffo nel passato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E’ risultato molto efficace anche stabilire dei ruoli nella divisione del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A</dc:title>
  <dc:subject>Storia</dc:subject>
  <dc:creator/>
  <cp:lastModifiedBy/>
  <cp:revision>1</cp:revision>
  <dcterms:created xsi:type="dcterms:W3CDTF">2022-02-18T17:29:06Z</dcterms:created>
  <dcterms:modified xsi:type="dcterms:W3CDTF">2022-02-25T18:30:03Z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